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0" r:id="rId4"/>
    <p:sldId id="263" r:id="rId5"/>
    <p:sldId id="261" r:id="rId6"/>
    <p:sldId id="262" r:id="rId7"/>
    <p:sldId id="258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65" r:id="rId17"/>
    <p:sldId id="277" r:id="rId18"/>
    <p:sldId id="276" r:id="rId19"/>
    <p:sldId id="278" r:id="rId20"/>
    <p:sldId id="266" r:id="rId21"/>
  </p:sldIdLst>
  <p:sldSz cx="9144000" cy="6858000" type="screen4x3"/>
  <p:notesSz cx="6858000" cy="9144000"/>
  <p:custDataLst>
    <p:tags r:id="rId23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Pct val="100000"/>
      <a:buFontTx/>
      <a:buChar char="•"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45720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Pct val="100000"/>
      <a:buFontTx/>
      <a:buChar char="•"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91440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Pct val="100000"/>
      <a:buFontTx/>
      <a:buChar char="•"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137160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Pct val="100000"/>
      <a:buFontTx/>
      <a:buChar char="•"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1828800" marR="0" indent="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Pct val="100000"/>
      <a:buFontTx/>
      <a:buChar char="•"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1pPr>
    <a:lvl2pPr indent="2286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2pPr>
    <a:lvl3pPr indent="4572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3pPr>
    <a:lvl4pPr indent="6858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4pPr>
    <a:lvl5pPr indent="9144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5pPr>
    <a:lvl6pPr indent="11430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6pPr>
    <a:lvl7pPr indent="13716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7pPr>
    <a:lvl8pPr indent="16002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8pPr>
    <a:lvl9pPr indent="1828800" latinLnBrk="0">
      <a:spcBef>
        <a:spcPts val="500"/>
      </a:spcBef>
      <a:defRPr sz="14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41388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41388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41388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41388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7C21E991-1F91-406F-B277-25566B8EDED4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4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2.jpg" descr="PPT template photo_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81522" y="10411"/>
            <a:ext cx="476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27475" y="354379"/>
            <a:ext cx="8916047" cy="1395414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222589" y="3956324"/>
            <a:ext cx="4108028" cy="106709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808080"/>
                </a:solidFill>
              </a:defRPr>
            </a:lvl1pPr>
            <a:lvl2pPr algn="r">
              <a:defRPr>
                <a:solidFill>
                  <a:srgbClr val="808080"/>
                </a:solidFill>
              </a:defRPr>
            </a:lvl2pPr>
            <a:lvl3pPr algn="r">
              <a:defRPr>
                <a:solidFill>
                  <a:srgbClr val="808080"/>
                </a:solidFill>
              </a:defRPr>
            </a:lvl3pPr>
            <a:lvl4pPr algn="r">
              <a:defRPr>
                <a:solidFill>
                  <a:srgbClr val="808080"/>
                </a:solidFill>
              </a:defRPr>
            </a:lvl4pPr>
            <a:lvl5pPr algn="r">
              <a:defRPr>
                <a:solidFill>
                  <a:srgbClr val="808080"/>
                </a:solidFill>
              </a:defRPr>
            </a:lvl5pPr>
          </a:lstStyle>
          <a:p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270885" y="5190795"/>
            <a:ext cx="4059732" cy="700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buSzTx/>
              <a:buNone/>
              <a:defRPr sz="1600" b="1">
                <a:solidFill>
                  <a:srgbClr val="1D2F68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rPr dirty="0"/>
              <a:t>Presented to: Flight Inspection Aircrew</a:t>
            </a:r>
          </a:p>
          <a:p>
            <a:pPr>
              <a:spcBef>
                <a:spcPts val="900"/>
              </a:spcBef>
              <a:buSzTx/>
              <a:buNone/>
              <a:defRPr sz="1600" b="1">
                <a:solidFill>
                  <a:srgbClr val="1D2F68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rPr dirty="0"/>
              <a:t>By: </a:t>
            </a:r>
            <a:r>
              <a:rPr lang="en-US" dirty="0" smtClean="0"/>
              <a:t>Aircrew Training Group – AJF-1600</a:t>
            </a:r>
            <a:endParaRPr dirty="0"/>
          </a:p>
        </p:txBody>
      </p:sp>
      <p:grpSp>
        <p:nvGrpSpPr>
          <p:cNvPr id="22" name="Group 22"/>
          <p:cNvGrpSpPr/>
          <p:nvPr/>
        </p:nvGrpSpPr>
        <p:grpSpPr>
          <a:xfrm>
            <a:off x="6997473" y="6097937"/>
            <a:ext cx="1998674" cy="660401"/>
            <a:chOff x="0" y="0"/>
            <a:chExt cx="1998672" cy="660400"/>
          </a:xfrm>
        </p:grpSpPr>
        <p:pic>
          <p:nvPicPr>
            <p:cNvPr id="20" name="image1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60400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" name="Shape 21"/>
            <p:cNvSpPr/>
            <p:nvPr/>
          </p:nvSpPr>
          <p:spPr>
            <a:xfrm>
              <a:off x="677862" y="139700"/>
              <a:ext cx="1320811" cy="416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buSzTx/>
                <a:buNone/>
                <a:defRPr sz="1200" b="1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Federal Aviation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buSzTx/>
                <a:buNone/>
                <a:defRPr sz="1200" b="1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Administration</a:t>
              </a:r>
            </a:p>
          </p:txBody>
        </p:sp>
      </p:grp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custDataLst>
      <p:tags r:id="rId1"/>
    </p:custData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custDataLst>
      <p:tags r:id="rId1"/>
    </p:custData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7478889" y="6248400"/>
            <a:ext cx="549881" cy="437069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400"/>
              </a:spcBef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478889" y="6248400"/>
            <a:ext cx="549881" cy="437069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400"/>
              </a:spcBef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7478889" y="6248400"/>
            <a:ext cx="549881" cy="437069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400"/>
              </a:spcBef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4"/>
          <p:cNvGrpSpPr/>
          <p:nvPr/>
        </p:nvGrpSpPr>
        <p:grpSpPr>
          <a:xfrm>
            <a:off x="5492289" y="6126157"/>
            <a:ext cx="1998673" cy="660401"/>
            <a:chOff x="0" y="0"/>
            <a:chExt cx="1998672" cy="660400"/>
          </a:xfrm>
        </p:grpSpPr>
        <p:pic>
          <p:nvPicPr>
            <p:cNvPr id="82" name="image1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0400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3" name="Shape 83"/>
            <p:cNvSpPr/>
            <p:nvPr/>
          </p:nvSpPr>
          <p:spPr>
            <a:xfrm>
              <a:off x="677862" y="139700"/>
              <a:ext cx="1320811" cy="416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buSzTx/>
                <a:buNone/>
                <a:defRPr sz="1200" b="1">
                  <a:solidFill>
                    <a:schemeClr val="accent6"/>
                  </a:solidFill>
                </a:defRPr>
              </a:pPr>
              <a:r>
                <a:t>Federal Aviation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buSzTx/>
                <a:buNone/>
                <a:defRPr sz="1200" b="1">
                  <a:solidFill>
                    <a:schemeClr val="accent6"/>
                  </a:solidFill>
                </a:defRPr>
              </a:pPr>
              <a:r>
                <a:t>Administration</a:t>
              </a:r>
            </a:p>
          </p:txBody>
        </p:sp>
      </p:grp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254309" y="6248400"/>
            <a:ext cx="301855" cy="30218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buSzTx/>
              <a:buNone/>
              <a:defRPr sz="1400">
                <a:solidFill>
                  <a:schemeClr val="accent6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EB56-EB9D-4E2B-9ACB-02D8B98D1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87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>
            <a:solidFill>
              <a:srgbClr val="1D2F68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5492289" y="6126157"/>
            <a:ext cx="1998673" cy="660401"/>
            <a:chOff x="0" y="0"/>
            <a:chExt cx="1998672" cy="660400"/>
          </a:xfrm>
        </p:grpSpPr>
        <p:pic>
          <p:nvPicPr>
            <p:cNvPr id="3" name="image1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660400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" name="Shape 4"/>
            <p:cNvSpPr/>
            <p:nvPr/>
          </p:nvSpPr>
          <p:spPr>
            <a:xfrm>
              <a:off x="677862" y="139700"/>
              <a:ext cx="1320811" cy="416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lnSpc>
                  <a:spcPct val="85000"/>
                </a:lnSpc>
                <a:spcBef>
                  <a:spcPts val="0"/>
                </a:spcBef>
                <a:buSzTx/>
                <a:buNone/>
                <a:defRPr sz="1200" b="1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Federal Aviation</a:t>
              </a:r>
            </a:p>
            <a:p>
              <a:pPr>
                <a:lnSpc>
                  <a:spcPct val="85000"/>
                </a:lnSpc>
                <a:spcBef>
                  <a:spcPts val="0"/>
                </a:spcBef>
                <a:buSzTx/>
                <a:buNone/>
                <a:defRPr sz="1200" b="1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Administration</a:t>
              </a:r>
            </a:p>
          </p:txBody>
        </p:sp>
      </p:grpSp>
      <p:sp>
        <p:nvSpPr>
          <p:cNvPr id="6" name="Shape 6"/>
          <p:cNvSpPr/>
          <p:nvPr/>
        </p:nvSpPr>
        <p:spPr>
          <a:xfrm>
            <a:off x="449262" y="6205537"/>
            <a:ext cx="510698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0"/>
              </a:spcBef>
              <a:buSzTx/>
              <a:buNone/>
              <a:defRPr sz="1200"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/>
              <a:t>Challenger </a:t>
            </a:r>
            <a:r>
              <a:rPr dirty="0" smtClean="0"/>
              <a:t>60</a:t>
            </a:r>
            <a:r>
              <a:rPr lang="en-US" dirty="0" smtClean="0"/>
              <a:t>4/05</a:t>
            </a:r>
            <a:r>
              <a:rPr dirty="0" smtClean="0"/>
              <a:t> </a:t>
            </a:r>
            <a:r>
              <a:rPr dirty="0"/>
              <a:t>Initial Differences Training</a:t>
            </a:r>
          </a:p>
          <a:p>
            <a:pPr>
              <a:spcBef>
                <a:spcPts val="0"/>
              </a:spcBef>
              <a:buSzTx/>
              <a:buNone/>
              <a:defRPr sz="1200">
                <a:solidFill>
                  <a:schemeClr val="accent3">
                    <a:lumOff val="44000"/>
                  </a:schemeClr>
                </a:solidFill>
              </a:defRPr>
            </a:pPr>
            <a:r>
              <a:rPr lang="en-US" dirty="0" smtClean="0"/>
              <a:t>December 2017</a:t>
            </a:r>
            <a:endParaRPr dirty="0"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95300" y="1508125"/>
            <a:ext cx="8050214" cy="4391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spcBef>
                <a:spcPts val="700"/>
              </a:spcBef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D2F68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D2F68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D2F68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D2F68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D2F68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D2F68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D2F68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D2F68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1D2F68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457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914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1371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1828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45720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91440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137160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1828800" marR="0" indent="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ctrTitle"/>
          </p:nvPr>
        </p:nvSpPr>
        <p:spPr>
          <a:xfrm>
            <a:off x="227476" y="354379"/>
            <a:ext cx="4203847" cy="139541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SNAG</a:t>
            </a:r>
            <a:r>
              <a:rPr lang="en-US" dirty="0"/>
              <a:t> </a:t>
            </a:r>
            <a:r>
              <a:rPr lang="en-US" dirty="0" smtClean="0"/>
              <a:t>2021</a:t>
            </a:r>
            <a:br>
              <a:rPr lang="en-US" dirty="0" smtClean="0"/>
            </a:br>
            <a:r>
              <a:rPr lang="en-US" dirty="0" smtClean="0"/>
              <a:t>RNAV</a:t>
            </a:r>
            <a:endParaRPr dirty="0"/>
          </a:p>
        </p:txBody>
      </p:sp>
      <p:sp>
        <p:nvSpPr>
          <p:cNvPr id="97" name="Shape 97"/>
          <p:cNvSpPr>
            <a:spLocks noGrp="1"/>
          </p:cNvSpPr>
          <p:nvPr>
            <p:ph type="subTitle" sz="quarter" idx="1"/>
          </p:nvPr>
        </p:nvSpPr>
        <p:spPr>
          <a:xfrm>
            <a:off x="222588" y="3956324"/>
            <a:ext cx="4108029" cy="106709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defTabSz="786384">
              <a:spcBef>
                <a:spcPts val="400"/>
              </a:spcBef>
              <a:defRPr sz="2064"/>
            </a:pPr>
            <a:r>
              <a:rPr dirty="0"/>
              <a:t> </a:t>
            </a:r>
            <a:r>
              <a:rPr lang="en-US" dirty="0" smtClean="0"/>
              <a:t>GNSS(GPS)</a:t>
            </a:r>
            <a:r>
              <a:rPr lang="en-US" dirty="0" smtClean="0"/>
              <a:t>/SBAS</a:t>
            </a:r>
            <a:endParaRPr lang="en-US" dirty="0" smtClean="0"/>
          </a:p>
          <a:p>
            <a:pPr defTabSz="786384">
              <a:spcBef>
                <a:spcPts val="400"/>
              </a:spcBef>
              <a:defRPr sz="2064"/>
            </a:pPr>
            <a:r>
              <a:rPr lang="en-US" dirty="0" smtClean="0"/>
              <a:t>LPV; LP; LNAV/VNAV</a:t>
            </a:r>
            <a:r>
              <a:rPr lang="en-US" dirty="0"/>
              <a:t>;</a:t>
            </a:r>
            <a:r>
              <a:rPr lang="en-US" dirty="0" smtClean="0"/>
              <a:t> VNAV; RNP</a:t>
            </a:r>
          </a:p>
          <a:p>
            <a:pPr defTabSz="786384">
              <a:spcBef>
                <a:spcPts val="400"/>
              </a:spcBef>
              <a:defRPr sz="2064"/>
            </a:pPr>
            <a:r>
              <a:rPr lang="en-US" dirty="0" smtClean="0"/>
              <a:t>PAPI; VASI</a:t>
            </a:r>
            <a:endParaRPr dirty="0"/>
          </a:p>
          <a:p>
            <a:pPr defTabSz="786384">
              <a:spcBef>
                <a:spcPts val="400"/>
              </a:spcBef>
              <a:defRPr sz="2064"/>
            </a:pPr>
            <a:r>
              <a:rPr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2" y="5138928"/>
            <a:ext cx="4014216" cy="99669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 (Localizer performance)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08125"/>
            <a:ext cx="4735068" cy="4391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STILL NEEDS </a:t>
            </a:r>
            <a:r>
              <a:rPr lang="en-US" dirty="0" smtClean="0"/>
              <a:t>WAAS but not a VNAV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Looks like a localizer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MIGHT </a:t>
            </a:r>
            <a:r>
              <a:rPr lang="en-US" dirty="0" smtClean="0"/>
              <a:t>CALCULATE STILL </a:t>
            </a:r>
            <a:r>
              <a:rPr lang="en-US" dirty="0" smtClean="0"/>
              <a:t>VERTICAL </a:t>
            </a:r>
            <a:r>
              <a:rPr lang="en-US" dirty="0" smtClean="0"/>
              <a:t>NAV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23" y="954089"/>
            <a:ext cx="3234309" cy="48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36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LNAV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Like a LP but with a different trap due to different receiver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Does not require WAAS.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Your receiver still may calculate and display a GS (VDA)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we inspect VDA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4251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GS vs GP vs VDA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82675"/>
            <a:ext cx="64516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24430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GP</a:t>
            </a:r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3" y="1206500"/>
            <a:ext cx="6122987" cy="4589463"/>
          </a:xfrm>
        </p:spPr>
      </p:pic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9469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VDA</a:t>
            </a:r>
          </a:p>
        </p:txBody>
      </p:sp>
      <p:pic>
        <p:nvPicPr>
          <p:cNvPr id="2457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3" y="1206500"/>
            <a:ext cx="6122987" cy="4589463"/>
          </a:xfrm>
        </p:spPr>
      </p:pic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5495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88963" y="406400"/>
            <a:ext cx="8061325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VDA Visual Segment Obstacles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220499D6-F88B-434B-B990-12E7D4FCF24E}" type="slidenum">
              <a:rPr lang="en-US" altLang="en-US" sz="1400" smtClean="0"/>
              <a:pPr/>
              <a:t>15</a:t>
            </a:fld>
            <a:endParaRPr lang="en-US" altLang="en-US" sz="1400" smtClean="0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016000"/>
            <a:ext cx="6602413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7482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Required Navigational Performance (RNP)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08125"/>
            <a:ext cx="4287012" cy="4391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Does anyone here fly RNP capable and approved aircraft?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RNP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RNP procedure design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22" y="954089"/>
            <a:ext cx="3322130" cy="5010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94023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I'm VFR only and I sat here this whole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First, Thank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in it for 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 you or will you have a GPS in your NAVION? It is still important to know what your equipment can do just like it is important to know what  your aircraft can 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8864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PAPI and VASI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Yes we flight check them</a:t>
            </a:r>
          </a:p>
          <a:p>
            <a:r>
              <a:rPr lang="en-US" altLang="en-US" smtClean="0"/>
              <a:t>Yes you should report problems to the airport manager. </a:t>
            </a:r>
          </a:p>
          <a:p>
            <a:r>
              <a:rPr lang="en-US" altLang="en-US" smtClean="0"/>
              <a:t>Coincident or not coincident</a:t>
            </a:r>
          </a:p>
          <a:p>
            <a:r>
              <a:rPr lang="en-US" altLang="en-US" smtClean="0"/>
              <a:t>Clearance Below Path</a:t>
            </a:r>
          </a:p>
          <a:p>
            <a:r>
              <a:rPr lang="en-US" altLang="en-US" smtClean="0"/>
              <a:t>Height Groups</a:t>
            </a: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1" y="2460752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07400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DFBFDE1E-5171-46A7-9537-76EA54478D6F}" type="slidenum">
              <a:rPr lang="en-US" altLang="en-US" sz="1400" smtClean="0"/>
              <a:pPr/>
              <a:t>19</a:t>
            </a:fld>
            <a:endParaRPr lang="en-US" altLang="en-US" sz="1400" smtClean="0"/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08" y="423990"/>
            <a:ext cx="4154487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4752" y="214567"/>
            <a:ext cx="4172712" cy="6411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559" y="1219251"/>
            <a:ext cx="3443287" cy="4589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 90-100A in depth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Area Navigation (RNAV)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GNSS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DME/DME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Flight Technical Error (FTE)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Position Estimation Error (PEE)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Just Kidding…….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wealth of information but what do you really need to know?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78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 90-100A</a:t>
            </a:r>
          </a:p>
          <a:p>
            <a:r>
              <a:rPr lang="en-US" dirty="0" smtClean="0"/>
              <a:t>AC 90-105</a:t>
            </a:r>
          </a:p>
          <a:p>
            <a:r>
              <a:rPr lang="en-US" dirty="0" smtClean="0"/>
              <a:t>AC 90-107</a:t>
            </a:r>
          </a:p>
          <a:p>
            <a:r>
              <a:rPr lang="en-US" dirty="0" smtClean="0"/>
              <a:t>AIM</a:t>
            </a:r>
          </a:p>
          <a:p>
            <a:r>
              <a:rPr lang="en-US" dirty="0">
                <a:hlinkClick r:id="rId2"/>
              </a:rPr>
              <a:t>https://www.nstb.tc.faa.gov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www.faasafety.gov/search/default.aspx?keywords=GPS+Jamming+Advisory&amp;submit=Search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www.faasafety.gov/spans/noticeView.aspx?nid=11699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8854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Positioning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Signal Strength, or lack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Easily jammed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Owned by the </a:t>
            </a:r>
            <a:r>
              <a:rPr lang="en-US" dirty="0" smtClean="0"/>
              <a:t>DoD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24 Satellite Constellation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Fewer visible at any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units will monitor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85" y="1739646"/>
            <a:ext cx="2828925" cy="308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434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Receiver Autonomous Integrity Monitoring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You may have heard of RAIM…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Yes it is still a 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you (mostly) don’t have to do anything special anymore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RAIM assesses the integrity of GPS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Uses redundant signals to produce several fixes to compare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Predicts GPS satellite location with respect to destination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5090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 Continued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08125"/>
            <a:ext cx="4094988" cy="4391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Enroute</a:t>
            </a:r>
            <a:r>
              <a:rPr lang="en-US" dirty="0" smtClean="0"/>
              <a:t> &gt;30nm               CDI +- 5.0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Terminal &lt; 30nm            CDI +- 1.0 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Approach at 2nm before Final Approach               CDI +- 0.3 nm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88" y="210312"/>
            <a:ext cx="4208526" cy="561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5785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272" y="2057400"/>
            <a:ext cx="3575304" cy="22494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2" y="1090759"/>
            <a:ext cx="7621970" cy="48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23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428624" y="344488"/>
            <a:ext cx="8472490" cy="609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GPS and augmentation systems (SBAS)</a:t>
            </a:r>
            <a:endParaRPr dirty="0"/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495299" y="2155825"/>
            <a:ext cx="8101015" cy="37433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57200" indent="-457200">
              <a:defRPr b="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Wide Area Augmentation System (WAAS)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European </a:t>
            </a:r>
            <a:r>
              <a:rPr lang="en-US" dirty="0" smtClean="0"/>
              <a:t>Geostationary Navigation Overlay Service </a:t>
            </a:r>
            <a:r>
              <a:rPr lang="en-US" dirty="0" smtClean="0"/>
              <a:t>(EGNOS)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GAGAN (India)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System for Differential Corrections and Monitoring (SDCM) </a:t>
            </a:r>
            <a:r>
              <a:rPr lang="en-US" dirty="0" smtClean="0"/>
              <a:t>(Russia)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BeiDou</a:t>
            </a:r>
            <a:r>
              <a:rPr lang="en-US" dirty="0" smtClean="0"/>
              <a:t> </a:t>
            </a:r>
            <a:r>
              <a:rPr lang="en-US" dirty="0" smtClean="0"/>
              <a:t>(BDSBAS) (China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MSAS (Japan)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</a:t>
            </a:r>
            <a:r>
              <a:rPr lang="en-US" dirty="0" smtClean="0"/>
              <a:t>ust </a:t>
            </a:r>
            <a:r>
              <a:rPr lang="en-US" dirty="0" smtClean="0"/>
              <a:t>know there are other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Why do you care? LPV!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Localizer performance with vertical navigation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LPV basically a precision GPS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 low as 200 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TERPS trapezoid funnels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28" y="1942338"/>
            <a:ext cx="4083558" cy="408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3273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LNAV/VNAV  yes you need WAAS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an LPV…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Rectangular TERPS trap.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necessarily higher than LPV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Still WAAS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units will give you the lowest available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Some will default to LPV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Know your unit…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625" y="6124002"/>
            <a:ext cx="3155823" cy="658368"/>
          </a:xfrm>
          <a:prstGeom prst="rect">
            <a:avLst/>
          </a:prstGeom>
          <a:solidFill>
            <a:srgbClr val="00206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31505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1_Custom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Pct val="100000"/>
          <a:buFontTx/>
          <a:buChar char="•"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Pct val="100000"/>
          <a:buFontTx/>
          <a:buChar char="•"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1_Custom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Pct val="100000"/>
          <a:buFontTx/>
          <a:buChar char="•"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Pct val="100000"/>
          <a:buFontTx/>
          <a:buChar char="•"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486</Words>
  <Application>Microsoft Office PowerPoint</Application>
  <PresentationFormat>On-screen Show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Helvetica Neue Medium</vt:lpstr>
      <vt:lpstr>Times New Roman</vt:lpstr>
      <vt:lpstr>1_Custom Design</vt:lpstr>
      <vt:lpstr>SNAG 2021 RNAV</vt:lpstr>
      <vt:lpstr>AC 90-100A in depth review</vt:lpstr>
      <vt:lpstr>Global Positioning System</vt:lpstr>
      <vt:lpstr>Receiver Autonomous Integrity Monitoring</vt:lpstr>
      <vt:lpstr>GPS Continued </vt:lpstr>
      <vt:lpstr>GPS</vt:lpstr>
      <vt:lpstr>GPS and augmentation systems (SBAS)</vt:lpstr>
      <vt:lpstr>Localizer performance with vertical navigation</vt:lpstr>
      <vt:lpstr>LNAV/VNAV  yes you need WAAS</vt:lpstr>
      <vt:lpstr>LP (Localizer performance)</vt:lpstr>
      <vt:lpstr>LNAV</vt:lpstr>
      <vt:lpstr>GS vs GP vs VDA</vt:lpstr>
      <vt:lpstr>GP</vt:lpstr>
      <vt:lpstr>VDA</vt:lpstr>
      <vt:lpstr>VDA Visual Segment Obstacles</vt:lpstr>
      <vt:lpstr>Required Navigational Performance (RNP)</vt:lpstr>
      <vt:lpstr>I'm VFR only and I sat here this whole time</vt:lpstr>
      <vt:lpstr>PAPI and VASI</vt:lpstr>
      <vt:lpstr>PowerPoint Presentation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CL-604/5 Differences Training</dc:title>
  <dc:creator>Herrington, James (FAA)</dc:creator>
  <cp:lastModifiedBy>Herrington, James (FAA)</cp:lastModifiedBy>
  <cp:revision>17</cp:revision>
  <dcterms:modified xsi:type="dcterms:W3CDTF">2021-03-06T16:23:57Z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68C135F7-754E-4870-9397-E50E3594569F</vt:lpwstr>
  </property>
  <property fmtid="{D5CDD505-2E9C-101B-9397-08002B2CF9AE}" pid="3" name="ArticulatePath">
    <vt:lpwstr>CL-605 2017 Differences 11C- Environmental</vt:lpwstr>
  </property>
</Properties>
</file>